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22f46ce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2622f46ce70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2382b3e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262382b3e6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2382b3e6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2382b3e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1515c7dc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1515c7d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1515c7dc4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1515c7d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a029e47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a029e47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2382b3e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262382b3e6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2382b3e6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2382b3e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2a029e47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2a029e4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2a029e470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2a029e4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2382b3e6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2382b3e6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2382b3e6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2382b3e6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2382b3e6a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62382b3e6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2b9f8505f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2b9f8505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2382b3e6a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2382b3e6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2b9f8505f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2b9f8505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2382b3e6a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2382b3e6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2b9f8505f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2b9f8505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2382b3e6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262382b3e6a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2382b3e6a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2382b3e6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22f46ce70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622f46ce7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22f46ce7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2622f46ce7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22f46ce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2622f46ce70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22f46ce7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2622f46ce70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22f46ce7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2622f46ce70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22f46ce7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2622f46ce70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22f46ce7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2622f46ce70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22f46ce7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2622f46ce70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22f46ce7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2622f46ce70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22f46ce7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2622f46ce70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22f46ce7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2622f46ce70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22f46ce7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2622f46ce70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2b9f8505f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2b9f8505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22f46ce7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g2622f46ce70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22f46ce7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2622f46ce70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22f46ce70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622f46ce7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22f46ce7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2622f46ce70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622f46ce7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2622f46ce70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622f46ce7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2622f46ce70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22f46ce7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g2622f46ce70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22f46ce7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g2622f46ce70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22f46ce7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g2622f46ce70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22f46ce7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2622f46ce70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22f46ce7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2622f46ce70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22f46ce7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2622f46ce70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22f46ce7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g2622f46ce70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233c5785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6233c5785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22f46ce7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2622f46ce70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22f46ce7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2622f46ce70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622f46ce7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2622f46ce70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22f46ce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2622f46ce7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22f46ce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2622f46ce70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22f46ce7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g2622f46ce70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622f46ce7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2622f46ce70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22f46ce7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2622f46ce70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622f46ce7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g2622f46ce70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622f46ce70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622f46ce7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22f46ce7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g2622f46ce70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22f46ce7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2622f46ce70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914400" y="2516624"/>
            <a:ext cx="7315200" cy="2595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14400" y="5166530"/>
            <a:ext cx="7315200" cy="1144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802237" y="881996"/>
            <a:ext cx="3539527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4752423" y="3322687"/>
            <a:ext cx="4484454" cy="1492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233035" y="1448198"/>
            <a:ext cx="4484454" cy="5241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914400" y="5017572"/>
            <a:ext cx="7315200" cy="12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14400" y="3865097"/>
            <a:ext cx="7315200" cy="10984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14400" y="2743200"/>
            <a:ext cx="3566160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81728" y="2743200"/>
            <a:ext cx="3566160" cy="3595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116348" y="2743200"/>
            <a:ext cx="3364992" cy="6217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885144" y="2743200"/>
            <a:ext cx="3362062" cy="6217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914400" y="3383280"/>
            <a:ext cx="356616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4681727" y="3383280"/>
            <a:ext cx="356616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914400" y="1825362"/>
            <a:ext cx="2950936" cy="2173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021752" y="1826709"/>
            <a:ext cx="4207848" cy="4476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914400" y="4061095"/>
            <a:ext cx="2950936" cy="2245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914400" y="1828800"/>
            <a:ext cx="2953512" cy="21762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4191000" y="2286000"/>
            <a:ext cx="4038600" cy="335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reflection blurRad="0" dir="5400000" dist="31750" endA="0" endPos="30000" kx="0" rotWithShape="0" algn="bl" stA="30000" stPos="0" sy="-100000" ky="0"/>
          </a:effectLst>
        </p:spPr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914400" y="4059936"/>
            <a:ext cx="2953512" cy="2249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2C32"/>
            </a:gs>
            <a:gs pos="65000">
              <a:srgbClr val="272F36"/>
            </a:gs>
            <a:gs pos="100000">
              <a:srgbClr val="5F6773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314415" y="548797"/>
            <a:ext cx="941203" cy="30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42C32"/>
            </a:gs>
            <a:gs pos="65000">
              <a:srgbClr val="272F36"/>
            </a:gs>
            <a:gs pos="100000">
              <a:srgbClr val="5F6773"/>
            </a:gs>
          </a:gsLst>
          <a:lin ang="5400000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La Universidad Mayor de San Simón rediseña su Marca Digital - Universidad  Mayor de San Simón" id="86" name="Google Shape;86;p1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La Universidad Mayor de San Simón rediseña su Marca Digital - Universidad  Mayor de San Simón" id="87" name="Google Shape;87;p1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450" y="312738"/>
            <a:ext cx="819020" cy="11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4337675" y="3388088"/>
            <a:ext cx="42234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BO" sz="1600">
                <a:solidFill>
                  <a:schemeClr val="lt1"/>
                </a:solidFill>
              </a:rPr>
              <a:t>PROYECTO DE GRADO PARA OBTENER EL GRADO DE LICENCIATURA EN INGENIERÍA FINANCIERA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617198" y="1844798"/>
            <a:ext cx="62334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BO" sz="2000">
                <a:solidFill>
                  <a:schemeClr val="lt1"/>
                </a:solidFill>
              </a:rPr>
              <a:t>PROYECCIÓN DE ESTADOS FINANCIEROS POR EL MÉTODO DE REDES NEURONALES ARTIFICIALES APLICABLE AL SECTOR FINANCIERO DE BOLIVIA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4337675" y="5004975"/>
            <a:ext cx="296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BO" sz="1600">
                <a:solidFill>
                  <a:schemeClr val="lt1"/>
                </a:solidFill>
              </a:rPr>
              <a:t>TUTOR</a:t>
            </a:r>
            <a:r>
              <a:rPr b="0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BO" sz="1600">
                <a:solidFill>
                  <a:schemeClr val="lt1"/>
                </a:solidFill>
              </a:rPr>
              <a:t>Mgr. Torrico Lara Alex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4337675" y="4384675"/>
            <a:ext cx="37842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s-BO" sz="1600">
                <a:solidFill>
                  <a:schemeClr val="lt1"/>
                </a:solidFill>
              </a:rPr>
              <a:t>OSTULANTE</a:t>
            </a:r>
            <a:r>
              <a:rPr b="0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BO" sz="1600">
                <a:solidFill>
                  <a:schemeClr val="lt1"/>
                </a:solidFill>
              </a:rPr>
              <a:t>Luis Alberto Solis Peña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2073425" y="301500"/>
            <a:ext cx="47670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BO" sz="1900" u="none" cap="none" strike="noStrike">
                <a:solidFill>
                  <a:schemeClr val="lt1"/>
                </a:solidFill>
              </a:rPr>
              <a:t>UNIVERSIDAD MAYOR DE SAN SIMON</a:t>
            </a:r>
            <a:endParaRPr b="1" i="0" sz="17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BO" sz="1900" u="none" cap="none" strike="noStrike">
                <a:solidFill>
                  <a:schemeClr val="lt1"/>
                </a:solidFill>
              </a:rPr>
              <a:t>FACULTAD DE CIENCIAS ECONOMICAS</a:t>
            </a:r>
            <a:endParaRPr b="1" i="0" sz="17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BO" sz="1900" u="none" cap="none" strike="noStrike">
                <a:solidFill>
                  <a:schemeClr val="lt1"/>
                </a:solidFill>
              </a:rPr>
              <a:t>CARRERA DE INGENIERIA FINANCIERA</a:t>
            </a:r>
            <a:endParaRPr b="1" i="0" sz="1900" u="none" cap="none" strike="noStrike">
              <a:solidFill>
                <a:schemeClr val="lt1"/>
              </a:solidFill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2827265" y="5755968"/>
            <a:ext cx="30636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s-BO" sz="1600">
                <a:solidFill>
                  <a:schemeClr val="lt1"/>
                </a:solidFill>
              </a:rPr>
              <a:t>COCHABAMBA</a:t>
            </a:r>
            <a:r>
              <a:rPr b="1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-B</a:t>
            </a:r>
            <a:r>
              <a:rPr b="1" lang="es-BO" sz="1600">
                <a:solidFill>
                  <a:schemeClr val="lt1"/>
                </a:solidFill>
              </a:rPr>
              <a:t>OLIVIA</a:t>
            </a:r>
            <a:r>
              <a:rPr b="1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BO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050" y="276749"/>
            <a:ext cx="1096900" cy="12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00" y="980150"/>
            <a:ext cx="7194134" cy="53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00" y="1594650"/>
            <a:ext cx="7315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945301" y="467750"/>
            <a:ext cx="7214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Evaluación Financiera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5" y="1442238"/>
            <a:ext cx="8249251" cy="39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1032150" y="7352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Definición de rangos y </a:t>
            </a:r>
            <a:r>
              <a:rPr lang="es-BO"/>
              <a:t>límites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188" y="2395012"/>
            <a:ext cx="5301625" cy="33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914400" y="1073765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PONDERACIÓN</a:t>
            </a:r>
            <a:r>
              <a:rPr lang="es-BO"/>
              <a:t> ELEMENTOS CAMEL</a:t>
            </a:r>
            <a:endParaRPr/>
          </a:p>
        </p:txBody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645875" y="2657875"/>
            <a:ext cx="8059800" cy="64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BO" sz="2400">
                <a:solidFill>
                  <a:schemeClr val="lt1"/>
                </a:solidFill>
              </a:rPr>
              <a:t>CAMEL = 30 %C + 30 %A + 10 %M + 15 %E + 15 %L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1018175" y="3737372"/>
            <a:ext cx="7315200" cy="82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CALIFICACIÓN CAMEL</a:t>
            </a:r>
            <a:endParaRPr/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2884350" y="4919975"/>
            <a:ext cx="3375300" cy="64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BO" sz="2400">
                <a:solidFill>
                  <a:schemeClr val="lt1"/>
                </a:solidFill>
              </a:rPr>
              <a:t>CAMEL = {1,2,3,4,5}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105725" y="823600"/>
            <a:ext cx="6368700" cy="892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MODELOS Y PATRONES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1868500"/>
            <a:ext cx="55530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189200" y="1135850"/>
            <a:ext cx="676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Modelo de Redes Neuronales</a:t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840484" y="2636912"/>
            <a:ext cx="78360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-482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●"/>
            </a:pPr>
            <a:r>
              <a:rPr lang="es-BO" sz="4000">
                <a:solidFill>
                  <a:schemeClr val="lt2"/>
                </a:solidFill>
              </a:rPr>
              <a:t>Neuronas </a:t>
            </a:r>
            <a:endParaRPr sz="4000">
              <a:solidFill>
                <a:schemeClr val="lt2"/>
              </a:solidFill>
            </a:endParaRPr>
          </a:p>
          <a:p>
            <a:pPr indent="-482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●"/>
            </a:pPr>
            <a:r>
              <a:rPr lang="es-BO" sz="4000">
                <a:solidFill>
                  <a:schemeClr val="lt2"/>
                </a:solidFill>
              </a:rPr>
              <a:t>Funciones de activación</a:t>
            </a:r>
            <a:endParaRPr sz="4000">
              <a:solidFill>
                <a:schemeClr val="lt2"/>
              </a:solidFill>
            </a:endParaRPr>
          </a:p>
          <a:p>
            <a:pPr indent="-482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●"/>
            </a:pPr>
            <a:r>
              <a:rPr lang="es-BO" sz="4000">
                <a:solidFill>
                  <a:schemeClr val="lt2"/>
                </a:solidFill>
              </a:rPr>
              <a:t>Propagación hacia adelante</a:t>
            </a:r>
            <a:endParaRPr sz="4000">
              <a:solidFill>
                <a:schemeClr val="lt2"/>
              </a:solidFill>
            </a:endParaRPr>
          </a:p>
          <a:p>
            <a:pPr indent="-482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●"/>
            </a:pPr>
            <a:r>
              <a:rPr lang="es-BO" sz="4000">
                <a:solidFill>
                  <a:schemeClr val="lt2"/>
                </a:solidFill>
              </a:rPr>
              <a:t> Propagación hacia atrás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693650" y="293765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Neuronas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25" y="1774875"/>
            <a:ext cx="3216100" cy="28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52125"/>
            <a:ext cx="3492125" cy="271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44550"/>
            <a:ext cx="3492124" cy="288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6032225" y="1863150"/>
            <a:ext cx="44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BO" sz="2000">
                <a:solidFill>
                  <a:srgbClr val="FF0000"/>
                </a:solidFill>
              </a:rPr>
              <a:t>A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6935175" y="955275"/>
            <a:ext cx="44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BO" sz="2000">
                <a:solidFill>
                  <a:srgbClr val="00FF00"/>
                </a:solidFill>
              </a:rPr>
              <a:t>B</a:t>
            </a:r>
            <a:endParaRPr b="1" sz="2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620075" y="2054475"/>
            <a:ext cx="2248200" cy="225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Red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de </a:t>
            </a:r>
            <a:r>
              <a:rPr lang="es-BO"/>
              <a:t>neuronas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450" y="3429000"/>
            <a:ext cx="4091251" cy="284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950" y="803525"/>
            <a:ext cx="4336050" cy="22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1199113" y="8971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Colapso</a:t>
            </a:r>
            <a:r>
              <a:rPr lang="es-BO"/>
              <a:t> de un red neuronal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25" y="2439165"/>
            <a:ext cx="45815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250" y="4514715"/>
            <a:ext cx="45815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2555776" y="332656"/>
            <a:ext cx="4377680" cy="925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INTRODUCCIÓN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568147" y="2380761"/>
            <a:ext cx="25203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BO" sz="1800">
                <a:solidFill>
                  <a:schemeClr val="lt1"/>
                </a:solidFill>
              </a:rPr>
              <a:t>PERFIL DE INVESTIGACIÓN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6606109" y="2380742"/>
            <a:ext cx="25203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B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DIAGNÓSTICO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3587121" y="2380753"/>
            <a:ext cx="25203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B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MARCO  </a:t>
            </a:r>
            <a:r>
              <a:rPr lang="es-BO" sz="1800">
                <a:solidFill>
                  <a:schemeClr val="lt1"/>
                </a:solidFill>
              </a:rPr>
              <a:t>TEÓRICO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1459697" y="4163984"/>
            <a:ext cx="25203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BO" sz="1800">
                <a:solidFill>
                  <a:schemeClr val="lt1"/>
                </a:solidFill>
              </a:rPr>
              <a:t>PRONÓSTICO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5060072" y="4163983"/>
            <a:ext cx="2942400" cy="15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B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B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RECOMENDACIONES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Funciones de activación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1953465"/>
            <a:ext cx="481965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Propagación hacia adelante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300" y="2331998"/>
            <a:ext cx="5979349" cy="324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Propagación hacia </a:t>
            </a:r>
            <a:r>
              <a:rPr lang="es-BO"/>
              <a:t>atrás</a:t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825" y="2306675"/>
            <a:ext cx="7204301" cy="37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987975" y="179524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Características del modelo NN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987975" y="3125350"/>
            <a:ext cx="6585600" cy="19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F(x) </a:t>
            </a:r>
            <a:r>
              <a:rPr lang="es-BO"/>
              <a:t>= F(p,P,s,a)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El número de capas ocultas serán igual a 1, con el mismo número de neuronas que la capa de entrada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La función de activación de aplicar será la sigmoide.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Modelo </a:t>
            </a:r>
            <a:r>
              <a:rPr lang="es-BO"/>
              <a:t>clásico</a:t>
            </a:r>
            <a:r>
              <a:rPr lang="es-BO"/>
              <a:t> de series de tiempo</a:t>
            </a:r>
            <a:endParaRPr/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475" y="2409690"/>
            <a:ext cx="68961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914400" y="13498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Características</a:t>
            </a:r>
            <a:r>
              <a:rPr lang="es-BO"/>
              <a:t> del modelo MCO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914400" y="2680000"/>
            <a:ext cx="6585600" cy="140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F(x) = F(T,Ds)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La variable 𝑇 representa una serie temporal simple, definida por una sucesión finita.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Método</a:t>
            </a:r>
            <a:r>
              <a:rPr lang="es-BO"/>
              <a:t> de optimización de pesos es el MCO.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El algoritmo corresponde al paquete FORECAST.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811375" y="66169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Modelo ARIMA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997650"/>
            <a:ext cx="7001500" cy="33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914400" y="1382340"/>
            <a:ext cx="7315200" cy="115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BO"/>
              <a:t>Características del modelo ARIMA</a:t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914400" y="2712450"/>
            <a:ext cx="7592100" cy="255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F(x) = F(p,</a:t>
            </a:r>
            <a:r>
              <a:rPr lang="es-BO"/>
              <a:t>P,d</a:t>
            </a:r>
            <a:r>
              <a:rPr lang="es-BO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El método para determinar el número de diferencias, para volver estacionaria la serie temporal es la denominada Kwiatkowski-Phillips-Schmidt-Shin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El método de optimización es el algoritmo Broyden-Fletcher-Goldfarb-Shanno.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BO"/>
              <a:t>El algoritmo corresponde al paquete FORECAST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2203100" y="797325"/>
            <a:ext cx="54039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Evaluación - </a:t>
            </a:r>
            <a:r>
              <a:rPr lang="es-BO"/>
              <a:t>Pronósticos</a:t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827576" y="1556800"/>
            <a:ext cx="75153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Coeficiente de determinación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00" y="2769325"/>
            <a:ext cx="6674499" cy="21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88" y="1259775"/>
            <a:ext cx="7645824" cy="46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1828798" y="1766498"/>
            <a:ext cx="73152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s-BO" sz="3200"/>
              <a:t>IDENTIFICACIÓN DEL PROBLEMA</a:t>
            </a:r>
            <a:endParaRPr sz="3200"/>
          </a:p>
        </p:txBody>
      </p:sp>
      <p:sp>
        <p:nvSpPr>
          <p:cNvPr id="111" name="Google Shape;111;p15"/>
          <p:cNvSpPr txBox="1"/>
          <p:nvPr/>
        </p:nvSpPr>
        <p:spPr>
          <a:xfrm>
            <a:off x="1828798" y="4070754"/>
            <a:ext cx="73152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b="0" i="0" lang="es-BO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JUSTIFICACIÓN DEL PROBLEMA</a:t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492694" y="2270554"/>
            <a:ext cx="1336200" cy="5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492694" y="4669569"/>
            <a:ext cx="1336200" cy="5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5F66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826100" y="273925"/>
            <a:ext cx="73152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s-BO" sz="4960"/>
              <a:t>DIAGNÓSTICO POR SECTORES DEL SISTEMA FINANCIERO DE BOLIVIA </a:t>
            </a:r>
            <a:endParaRPr sz="5230"/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725" y="3694825"/>
            <a:ext cx="6080543" cy="28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351550" y="841375"/>
            <a:ext cx="8020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Entidades financieras comprendidas por el </a:t>
            </a:r>
            <a:r>
              <a:rPr lang="es-BO"/>
              <a:t>diagnóstico</a:t>
            </a:r>
            <a:endParaRPr/>
          </a:p>
        </p:txBody>
      </p:sp>
      <p:sp>
        <p:nvSpPr>
          <p:cNvPr id="295" name="Google Shape;295;p43"/>
          <p:cNvSpPr txBox="1"/>
          <p:nvPr/>
        </p:nvSpPr>
        <p:spPr>
          <a:xfrm>
            <a:off x="1188550" y="2363500"/>
            <a:ext cx="63465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Bancos múltiples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Bancos PYME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Bancos de desarrollo productivo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Instituciones financieras de desarrollo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Entidades financieras de vivienda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Cooperativas</a:t>
            </a:r>
            <a:endParaRPr sz="31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351550" y="841375"/>
            <a:ext cx="8020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VARIABLES COMPRENDIDAS</a:t>
            </a:r>
            <a:endParaRPr/>
          </a:p>
        </p:txBody>
      </p:sp>
      <p:sp>
        <p:nvSpPr>
          <p:cNvPr id="301" name="Google Shape;301;p44"/>
          <p:cNvSpPr txBox="1"/>
          <p:nvPr/>
        </p:nvSpPr>
        <p:spPr>
          <a:xfrm>
            <a:off x="1188550" y="2392950"/>
            <a:ext cx="63465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25000" lnSpcReduction="20000"/>
          </a:bodyPr>
          <a:lstStyle/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Activo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Disponibles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Realizables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Inversiones temporarias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Pasivos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Patrimonio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en mora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Bruta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reprogramada total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Previsión de cartera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Contingente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Gastos administrativos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Impuestos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Resultado operativo bruto (ROB)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Resultado neto de la gestión (RNG)</a:t>
            </a:r>
            <a:endParaRPr sz="7965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561750" y="3068400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CÁLCULO</a:t>
            </a:r>
            <a:r>
              <a:rPr lang="es-BO"/>
              <a:t> DE INDICADORES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INDICADORES DE CAPITAL</a:t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00" y="1229800"/>
            <a:ext cx="3702150" cy="52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600" y="1229800"/>
            <a:ext cx="3536075" cy="52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INDICADORES DE ACTIVOS</a:t>
            </a:r>
            <a:endParaRPr/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25" y="1205575"/>
            <a:ext cx="3908200" cy="54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775" y="1249725"/>
            <a:ext cx="3908200" cy="53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149725" y="435650"/>
            <a:ext cx="8325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INDICADORES DE </a:t>
            </a:r>
            <a:r>
              <a:rPr lang="es-BO"/>
              <a:t>ADMINISTRACIÓN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25" y="1251050"/>
            <a:ext cx="4011250" cy="53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700" y="1908000"/>
            <a:ext cx="4440525" cy="304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INDICADORES DE BENEFICIOS</a:t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79" y="1097975"/>
            <a:ext cx="3984052" cy="54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600" y="1873713"/>
            <a:ext cx="4140175" cy="31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INDICADORES DE LIQUIDEZ</a:t>
            </a:r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77" y="1239850"/>
            <a:ext cx="3984052" cy="54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900" y="2129138"/>
            <a:ext cx="39840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723625" y="2392950"/>
            <a:ext cx="8020500" cy="13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DEFINICIÓN DE RANGOS Y </a:t>
            </a:r>
            <a:r>
              <a:rPr lang="es-BO"/>
              <a:t>LÍMITES</a:t>
            </a:r>
            <a:r>
              <a:rPr lang="es-BO"/>
              <a:t> CAMEL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23528" y="476672"/>
            <a:ext cx="7315200" cy="1154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FORMULACIÓN DEL PROBLEMA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755568" y="2775655"/>
            <a:ext cx="76329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¿Será que, con la aplicación del método de redes neuronales se obtendrá información adecuada con mayor aproximación a la situación económica-financiera observada del sistema financiero en su conjunto? 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LÍMITES</a:t>
            </a:r>
            <a:r>
              <a:rPr lang="es-BO"/>
              <a:t> DE INDICADORES CAMEL</a:t>
            </a:r>
            <a:endParaRPr/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800" y="1176800"/>
            <a:ext cx="7428392" cy="54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283825" y="27542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RANGOS FLEXIBLES</a:t>
            </a:r>
            <a:endParaRPr/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00" y="1097975"/>
            <a:ext cx="7160176" cy="21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3"/>
          <p:cNvSpPr txBox="1"/>
          <p:nvPr>
            <p:ph type="title"/>
          </p:nvPr>
        </p:nvSpPr>
        <p:spPr>
          <a:xfrm>
            <a:off x="648638" y="3428988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RANGOS ESTRICTOS</a:t>
            </a:r>
            <a:endParaRPr/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275" y="4531400"/>
            <a:ext cx="7326800" cy="21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00" y="1207800"/>
            <a:ext cx="3867150" cy="51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625" y="1207800"/>
            <a:ext cx="3729575" cy="51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561750" y="11716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PONDERACIÓN</a:t>
            </a:r>
            <a:r>
              <a:rPr lang="es-BO"/>
              <a:t> DE ELEMENTOS CAMEL</a:t>
            </a:r>
            <a:endParaRPr/>
          </a:p>
        </p:txBody>
      </p:sp>
      <p:sp>
        <p:nvSpPr>
          <p:cNvPr id="372" name="Google Shape;372;p55"/>
          <p:cNvSpPr txBox="1"/>
          <p:nvPr/>
        </p:nvSpPr>
        <p:spPr>
          <a:xfrm>
            <a:off x="2531550" y="2849175"/>
            <a:ext cx="40809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Capital (30%)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Activos (30%)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Administración (10%)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Beneficios (15%)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Liquidez (15%)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RESULTADOS CAMEL</a:t>
            </a:r>
            <a:endParaRPr/>
          </a:p>
        </p:txBody>
      </p:sp>
      <p:pic>
        <p:nvPicPr>
          <p:cNvPr id="378" name="Google Shape;3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75" y="1179050"/>
            <a:ext cx="3969824" cy="51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40500"/>
            <a:ext cx="4274425" cy="20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115525"/>
            <a:ext cx="4274425" cy="19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375450" y="520575"/>
            <a:ext cx="83931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BO" sz="4622"/>
              <a:t>PRONÓSTICO DE ESTADOS FINANCIEROS POR REDES NEURONALES ARTIFICIALES</a:t>
            </a:r>
            <a:r>
              <a:rPr lang="es-BO" sz="6400"/>
              <a:t> </a:t>
            </a:r>
            <a:endParaRPr sz="6700"/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700" y="3653100"/>
            <a:ext cx="5320599" cy="290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 txBox="1"/>
          <p:nvPr>
            <p:ph type="title"/>
          </p:nvPr>
        </p:nvSpPr>
        <p:spPr>
          <a:xfrm>
            <a:off x="679475" y="25844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PRECISIONES</a:t>
            </a:r>
            <a:r>
              <a:rPr lang="es-BO"/>
              <a:t> DE PROYECCIONES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385175" y="376775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SERIES DE TIEMPO</a:t>
            </a:r>
            <a:endParaRPr/>
          </a:p>
        </p:txBody>
      </p:sp>
      <p:pic>
        <p:nvPicPr>
          <p:cNvPr id="397" name="Google Shape;3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95" y="1303900"/>
            <a:ext cx="7189007" cy="479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458750" y="1024300"/>
            <a:ext cx="8020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MODELOS Y EVALUACIÓN</a:t>
            </a:r>
            <a:endParaRPr/>
          </a:p>
        </p:txBody>
      </p:sp>
      <p:sp>
        <p:nvSpPr>
          <p:cNvPr id="403" name="Google Shape;403;p60"/>
          <p:cNvSpPr txBox="1"/>
          <p:nvPr/>
        </p:nvSpPr>
        <p:spPr>
          <a:xfrm>
            <a:off x="654000" y="2172170"/>
            <a:ext cx="78360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s-BO" sz="2000">
                <a:solidFill>
                  <a:schemeClr val="lt2"/>
                </a:solidFill>
              </a:rPr>
              <a:t>Los modelos empleados para realizar las proyecciones son los siguientes:</a:t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Modelo clásico de series de tiempo (MCO)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Modelo autorregresivo integrado de media móvil (ARIMA)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Redes neuronales artificiales (NN)</a:t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s-BO" sz="2000">
                <a:solidFill>
                  <a:schemeClr val="lt2"/>
                </a:solidFill>
              </a:rPr>
              <a:t>Una vez finalizado el entrenamiento de los modelos para las diferentes series de tiempo se </a:t>
            </a:r>
            <a:r>
              <a:rPr b="1" lang="es-BO" sz="2000">
                <a:solidFill>
                  <a:schemeClr val="lt2"/>
                </a:solidFill>
              </a:rPr>
              <a:t>evaluó</a:t>
            </a:r>
            <a:r>
              <a:rPr b="1" lang="es-BO" sz="2000">
                <a:solidFill>
                  <a:schemeClr val="lt2"/>
                </a:solidFill>
              </a:rPr>
              <a:t> la validez o consistencia de los mismos siguiendo dos criterios:</a:t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Ajuste del modelo (R2).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</a:pPr>
            <a:r>
              <a:rPr b="1" lang="es-BO" sz="2000">
                <a:solidFill>
                  <a:schemeClr val="lt2"/>
                </a:solidFill>
              </a:rPr>
              <a:t>Capacidad de generalización del modelo.</a:t>
            </a:r>
            <a:endParaRPr b="1" sz="2000">
              <a:solidFill>
                <a:schemeClr val="lt2"/>
              </a:solidFill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type="title"/>
          </p:nvPr>
        </p:nvSpPr>
        <p:spPr>
          <a:xfrm>
            <a:off x="351550" y="841375"/>
            <a:ext cx="8020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VARIABLES COMPRENDIDAS</a:t>
            </a:r>
            <a:endParaRPr/>
          </a:p>
        </p:txBody>
      </p:sp>
      <p:sp>
        <p:nvSpPr>
          <p:cNvPr id="409" name="Google Shape;409;p61"/>
          <p:cNvSpPr txBox="1"/>
          <p:nvPr/>
        </p:nvSpPr>
        <p:spPr>
          <a:xfrm>
            <a:off x="1188550" y="2392950"/>
            <a:ext cx="63465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25000" lnSpcReduction="20000"/>
          </a:bodyPr>
          <a:lstStyle/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Activo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Disponibles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Realizables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Inversiones temporarias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Pasivos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Patrimonio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en mora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Bruta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Cartera reprogramada total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Previsión de cartera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Contingente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Gastos administrativos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Impuestos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Resultado operativo bruto (ROB)</a:t>
            </a:r>
            <a:endParaRPr sz="7965">
              <a:solidFill>
                <a:schemeClr val="lt2"/>
              </a:solidFill>
            </a:endParaRPr>
          </a:p>
          <a:p>
            <a:pPr indent="-355051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s-BO" sz="7965">
                <a:solidFill>
                  <a:schemeClr val="lt2"/>
                </a:solidFill>
              </a:rPr>
              <a:t>Resultado neto de la gestión (RNG)</a:t>
            </a:r>
            <a:endParaRPr sz="7965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2718164" y="620688"/>
            <a:ext cx="3801616" cy="853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OBJETIVOS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827584" y="1556792"/>
            <a:ext cx="3801616" cy="853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840484" y="2636912"/>
            <a:ext cx="7835972" cy="2520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Proporcionar información financiera adecuada con mayor aproximación a la situación económica-financiera observada, mediante la determinación de pronósticos de estados financieros por el método de redes neuronales artificiales.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>
            <p:ph type="title"/>
          </p:nvPr>
        </p:nvSpPr>
        <p:spPr>
          <a:xfrm>
            <a:off x="679475" y="25844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ENTRENAMIENTO DE MODELOS, PROYECCIONES Y SIMULACIONES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267450" y="406350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MODELO </a:t>
            </a:r>
            <a:r>
              <a:rPr lang="es-BO"/>
              <a:t>CLÁSICO</a:t>
            </a:r>
            <a:r>
              <a:rPr lang="es-BO"/>
              <a:t> DE SERIES DE TIEMPO (MCO)</a:t>
            </a:r>
            <a:endParaRPr/>
          </a:p>
        </p:txBody>
      </p:sp>
      <p:pic>
        <p:nvPicPr>
          <p:cNvPr id="420" name="Google Shape;4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50" y="1836625"/>
            <a:ext cx="3723325" cy="23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00" y="2540125"/>
            <a:ext cx="2890451" cy="33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267450" y="406350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MODELO ARIMA</a:t>
            </a:r>
            <a:endParaRPr/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13" y="1753012"/>
            <a:ext cx="6217775" cy="33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175" y="5380450"/>
            <a:ext cx="4673052" cy="10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267450" y="406350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MODELO DE REDES NEURONALES (NN)</a:t>
            </a:r>
            <a:endParaRPr/>
          </a:p>
        </p:txBody>
      </p:sp>
      <p:pic>
        <p:nvPicPr>
          <p:cNvPr id="434" name="Google Shape;4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50" y="1922025"/>
            <a:ext cx="3625050" cy="28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000" y="3885225"/>
            <a:ext cx="3806376" cy="25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355750" y="156175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EFICIENCIA DE MODELOS</a:t>
            </a:r>
            <a:endParaRPr/>
          </a:p>
        </p:txBody>
      </p:sp>
      <p:pic>
        <p:nvPicPr>
          <p:cNvPr id="441" name="Google Shape;4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400" y="1842375"/>
            <a:ext cx="5474624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title"/>
          </p:nvPr>
        </p:nvSpPr>
        <p:spPr>
          <a:xfrm>
            <a:off x="267450" y="406350"/>
            <a:ext cx="8020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SIMULACIÓN</a:t>
            </a:r>
            <a:endParaRPr/>
          </a:p>
        </p:txBody>
      </p:sp>
      <p:pic>
        <p:nvPicPr>
          <p:cNvPr id="447" name="Google Shape;4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150" y="2033700"/>
            <a:ext cx="6821701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25" y="1182550"/>
            <a:ext cx="7343675" cy="50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type="title"/>
          </p:nvPr>
        </p:nvSpPr>
        <p:spPr>
          <a:xfrm>
            <a:off x="679475" y="25844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EVALUACIÓN DE MODELOS POR AJUSTE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/>
          <p:nvPr>
            <p:ph type="title"/>
          </p:nvPr>
        </p:nvSpPr>
        <p:spPr>
          <a:xfrm>
            <a:off x="267450" y="406350"/>
            <a:ext cx="80205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EVALUACIÓN DE DATOS AJUSTADOS RESPECTO A DATOS DE ENTRENAMIENTO POR CUENTA</a:t>
            </a:r>
            <a:endParaRPr/>
          </a:p>
        </p:txBody>
      </p:sp>
      <p:pic>
        <p:nvPicPr>
          <p:cNvPr id="463" name="Google Shape;46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525" y="2398250"/>
            <a:ext cx="3666587" cy="42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/>
          <p:nvPr>
            <p:ph type="title"/>
          </p:nvPr>
        </p:nvSpPr>
        <p:spPr>
          <a:xfrm>
            <a:off x="267450" y="406350"/>
            <a:ext cx="8020500" cy="25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EVALUACIÓN DE DATOS AJUSTADOS RESPECTO A DATOS DE ENTRENAMIENTO POR MODELO</a:t>
            </a:r>
            <a:endParaRPr/>
          </a:p>
        </p:txBody>
      </p:sp>
      <p:pic>
        <p:nvPicPr>
          <p:cNvPr id="469" name="Google Shape;4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000" y="3069900"/>
            <a:ext cx="6909999" cy="315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914403" y="564972"/>
            <a:ext cx="73152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HIPÓTESIS</a:t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755550" y="2054526"/>
            <a:ext cx="76329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Con la determinación de proyecciones de estados financieros por el método de redes neuronales, de entidades financieras de Bolivia, se logrará proyectar información con mayor aproximación a la situación económica-financiera observada del sistema financiero.</a:t>
            </a:r>
            <a:r>
              <a:rPr lang="es-BO" sz="4000">
                <a:solidFill>
                  <a:schemeClr val="lt2"/>
                </a:solidFill>
              </a:rPr>
              <a:t> 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/>
          <p:nvPr>
            <p:ph type="title"/>
          </p:nvPr>
        </p:nvSpPr>
        <p:spPr>
          <a:xfrm>
            <a:off x="267450" y="406350"/>
            <a:ext cx="80205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EVALUACIÓN DE DATOS PROYECTADOS RESPECTO A DATOS DE PRUEBA POR CUENTA</a:t>
            </a:r>
            <a:endParaRPr/>
          </a:p>
        </p:txBody>
      </p:sp>
      <p:pic>
        <p:nvPicPr>
          <p:cNvPr id="475" name="Google Shape;4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013" y="2560150"/>
            <a:ext cx="437197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 txBox="1"/>
          <p:nvPr>
            <p:ph type="title"/>
          </p:nvPr>
        </p:nvSpPr>
        <p:spPr>
          <a:xfrm>
            <a:off x="267450" y="406350"/>
            <a:ext cx="80205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EVALUACIÓN DE DATOS PROYECTADOS RESPECTO A DATOS DE PRUEBA POR MODELO</a:t>
            </a:r>
            <a:endParaRPr/>
          </a:p>
        </p:txBody>
      </p:sp>
      <p:pic>
        <p:nvPicPr>
          <p:cNvPr id="481" name="Google Shape;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675" y="3207675"/>
            <a:ext cx="7469225" cy="27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4"/>
          <p:cNvSpPr txBox="1"/>
          <p:nvPr>
            <p:ph type="title"/>
          </p:nvPr>
        </p:nvSpPr>
        <p:spPr>
          <a:xfrm>
            <a:off x="679475" y="2584425"/>
            <a:ext cx="80205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EVALUACIÓN DE CAPACIDAD DE GENERALIZACIÓN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5"/>
          <p:cNvSpPr txBox="1"/>
          <p:nvPr>
            <p:ph type="title"/>
          </p:nvPr>
        </p:nvSpPr>
        <p:spPr>
          <a:xfrm>
            <a:off x="355750" y="420925"/>
            <a:ext cx="80205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RESULTADOS CAMEL DE </a:t>
            </a:r>
            <a:r>
              <a:rPr lang="es-BO"/>
              <a:t>PRONÓSTICOS</a:t>
            </a:r>
            <a:r>
              <a:rPr lang="es-BO"/>
              <a:t> PROMEDIO DE NN</a:t>
            </a:r>
            <a:endParaRPr/>
          </a:p>
        </p:txBody>
      </p:sp>
      <p:pic>
        <p:nvPicPr>
          <p:cNvPr id="492" name="Google Shape;4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75" y="2383625"/>
            <a:ext cx="7770452" cy="35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>
            <p:ph type="title"/>
          </p:nvPr>
        </p:nvSpPr>
        <p:spPr>
          <a:xfrm>
            <a:off x="355750" y="420925"/>
            <a:ext cx="8020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/>
              <a:t>TENDENCIA - DESVIACIÓN </a:t>
            </a:r>
            <a:endParaRPr/>
          </a:p>
        </p:txBody>
      </p:sp>
      <p:pic>
        <p:nvPicPr>
          <p:cNvPr id="498" name="Google Shape;4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1075"/>
            <a:ext cx="8839199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type="title"/>
          </p:nvPr>
        </p:nvSpPr>
        <p:spPr>
          <a:xfrm>
            <a:off x="914400" y="2445750"/>
            <a:ext cx="7315200" cy="19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BO" sz="4622"/>
              <a:t>CONCLUSIONES Y RECOMENDACIONES</a:t>
            </a:r>
            <a:r>
              <a:rPr lang="es-BO" sz="6400"/>
              <a:t> </a:t>
            </a:r>
            <a:endParaRPr sz="67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0" y="499800"/>
            <a:ext cx="86961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lang="es-BO" sz="3100"/>
              <a:t>CONCLUSIÓN Y RECOMENDACIONES DE OBJETIVOS </a:t>
            </a:r>
            <a:r>
              <a:rPr lang="es-BO" sz="3100"/>
              <a:t>ESPECÍFICOS</a:t>
            </a:r>
            <a:endParaRPr sz="3100"/>
          </a:p>
        </p:txBody>
      </p:sp>
      <p:sp>
        <p:nvSpPr>
          <p:cNvPr id="509" name="Google Shape;509;p78"/>
          <p:cNvSpPr txBox="1"/>
          <p:nvPr/>
        </p:nvSpPr>
        <p:spPr>
          <a:xfrm>
            <a:off x="274350" y="1630300"/>
            <a:ext cx="85245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Diagnosticar la situación actual del sistema financiero de Bolivia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Definir la arquitectura y entrenamiento del modelo de red de neuronas artificiales.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Proyectar los estados financieros.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Evaluar los datos proyectados-simulados respecto a los datos observados.</a:t>
            </a:r>
            <a:endParaRPr sz="31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9"/>
          <p:cNvSpPr txBox="1"/>
          <p:nvPr>
            <p:ph type="title"/>
          </p:nvPr>
        </p:nvSpPr>
        <p:spPr>
          <a:xfrm>
            <a:off x="556650" y="628550"/>
            <a:ext cx="80307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CONCLUSIÓN Y RECOMENDACIÓN GENERAL </a:t>
            </a:r>
            <a:endParaRPr/>
          </a:p>
        </p:txBody>
      </p:sp>
      <p:sp>
        <p:nvSpPr>
          <p:cNvPr id="515" name="Google Shape;515;p79"/>
          <p:cNvSpPr txBox="1"/>
          <p:nvPr/>
        </p:nvSpPr>
        <p:spPr>
          <a:xfrm>
            <a:off x="755550" y="1870526"/>
            <a:ext cx="76329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Con la determinación de proyecciones de estados financieros por el método de redes neuronales, de entidades financieras de Bolivia, se logrará proyectar información con mayor aproximación a la situación económica-financiera observada del sistema financiero. 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251520" y="764704"/>
            <a:ext cx="5328592" cy="6500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Objetivos específicos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274350" y="1554100"/>
            <a:ext cx="85953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Diagnosticar la situación actual del sistema financiero de Bolivia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Definir la arquitectura y entrenamiento del modelo de red de neuronas artificiales.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●"/>
            </a:pPr>
            <a:r>
              <a:rPr lang="es-BO" sz="2800">
                <a:solidFill>
                  <a:schemeClr val="lt2"/>
                </a:solidFill>
              </a:rPr>
              <a:t>Proyectar los estados financieros.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s-BO" sz="2800">
                <a:solidFill>
                  <a:schemeClr val="lt2"/>
                </a:solidFill>
              </a:rPr>
              <a:t>Evaluar los datos proyectados-simulados respecto a los datos observados.</a:t>
            </a:r>
            <a:endParaRPr sz="3100">
              <a:solidFill>
                <a:schemeClr val="lt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291361" y="298072"/>
            <a:ext cx="77049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s-BO"/>
              <a:t>METODOLOGÍA DE LA INVESTIGACIÓN 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90651" y="1559525"/>
            <a:ext cx="4985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Tipo de investigación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390650" y="2838163"/>
            <a:ext cx="56646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Método de investigación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90650" y="5705025"/>
            <a:ext cx="73947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Arial"/>
              <a:buNone/>
            </a:pPr>
            <a:r>
              <a:rPr lang="es-BO" sz="3700">
                <a:solidFill>
                  <a:schemeClr val="lt2"/>
                </a:solidFill>
              </a:rPr>
              <a:t>Fuentes de información</a:t>
            </a:r>
            <a:endParaRPr i="0" sz="3700" u="none" cap="none" strike="noStrike">
              <a:solidFill>
                <a:schemeClr val="lt2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348750" y="2388975"/>
            <a:ext cx="30579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s-BO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Descriptiva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348750" y="3952600"/>
            <a:ext cx="24705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Inductivo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 rot="5400000">
            <a:off x="2011225" y="2901025"/>
            <a:ext cx="531300" cy="2184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 rot="5400000">
            <a:off x="2011225" y="1562325"/>
            <a:ext cx="531300" cy="2184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390638" y="4626750"/>
            <a:ext cx="77103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s-BO" sz="4000">
                <a:solidFill>
                  <a:schemeClr val="lt2"/>
                </a:solidFill>
              </a:rPr>
              <a:t>Técnicas</a:t>
            </a:r>
            <a:r>
              <a:rPr lang="es-BO" sz="4000">
                <a:solidFill>
                  <a:schemeClr val="lt2"/>
                </a:solidFill>
              </a:rPr>
              <a:t> de investigación</a:t>
            </a:r>
            <a:endParaRPr b="0" i="0" sz="4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1149875" y="1279475"/>
            <a:ext cx="73152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BO" sz="6400"/>
              <a:t>MARCO TEÓRICO</a:t>
            </a:r>
            <a:endParaRPr sz="6700"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050" y="2728725"/>
            <a:ext cx="6239900" cy="34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pectiva">
  <a:themeElements>
    <a:clrScheme name="Perspectiva">
      <a:dk1>
        <a:srgbClr val="000000"/>
      </a:dk1>
      <a:lt1>
        <a:srgbClr val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